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8" r:id="rId3"/>
    <p:sldId id="367" r:id="rId4"/>
    <p:sldId id="368" r:id="rId5"/>
    <p:sldId id="369" r:id="rId6"/>
    <p:sldId id="370" r:id="rId7"/>
    <p:sldId id="371" r:id="rId8"/>
    <p:sldId id="375" r:id="rId9"/>
    <p:sldId id="372" r:id="rId10"/>
    <p:sldId id="373" r:id="rId11"/>
    <p:sldId id="374" r:id="rId12"/>
    <p:sldId id="379" r:id="rId13"/>
    <p:sldId id="377" r:id="rId14"/>
    <p:sldId id="380" r:id="rId15"/>
    <p:sldId id="381" r:id="rId16"/>
    <p:sldId id="36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645C06B-2EF0-41D0-B547-D1DE2FA70293}">
          <p14:sldIdLst>
            <p14:sldId id="256"/>
            <p14:sldId id="318"/>
            <p14:sldId id="367"/>
            <p14:sldId id="368"/>
            <p14:sldId id="369"/>
            <p14:sldId id="370"/>
            <p14:sldId id="371"/>
            <p14:sldId id="375"/>
            <p14:sldId id="372"/>
            <p14:sldId id="373"/>
            <p14:sldId id="374"/>
            <p14:sldId id="379"/>
            <p14:sldId id="377"/>
            <p14:sldId id="380"/>
            <p14:sldId id="381"/>
            <p14:sldId id="363"/>
          </p14:sldIdLst>
        </p14:section>
        <p14:section name="Раздел без заголовка" id="{5FDD60B2-7CEE-4C54-AB76-CFCA8D9FE8F8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A64"/>
    <a:srgbClr val="4A917F"/>
    <a:srgbClr val="FFFFFF"/>
    <a:srgbClr val="BBD3CA"/>
    <a:srgbClr val="B9D2CB"/>
    <a:srgbClr val="48917F"/>
    <a:srgbClr val="28836E"/>
    <a:srgbClr val="B6D3C9"/>
    <a:srgbClr val="0F8F77"/>
    <a:srgbClr val="489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3320" autoAdjust="0"/>
    <p:restoredTop sz="88000" autoAdjust="0"/>
  </p:normalViewPr>
  <p:slideViewPr>
    <p:cSldViewPr>
      <p:cViewPr varScale="1">
        <p:scale>
          <a:sx n="102" d="100"/>
          <a:sy n="102" d="100"/>
        </p:scale>
        <p:origin x="-18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7D810-9C27-41E8-A0DE-AE6097C53808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D0FCB-1423-4B50-A2B6-AEFA21FB0D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26156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43F3B-4C90-41C7-9CA3-55B8C76953CB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E2074-4217-4C06-A022-E6C6E28583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66115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304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28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667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890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854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6065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6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29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338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089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82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40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92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908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22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68B2B37-944F-499E-A322-B3330A96F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86BBE46-112F-41E2-9B47-7A174FB16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64AFB3-E00A-418F-A9F7-6CEA5E1C2A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>
            <a:lvl1pPr>
              <a:defRPr sz="4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EEC9BEB-C1EC-4595-913A-44598DD12A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7CC9AB7-06A9-4ECC-B9EF-B67A9EEFC9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3F0F1A-EC64-4E5C-B0E7-C5E667BD9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5BF7724-E67F-42A5-B8D1-C55F10B2B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286B31-14AD-4828-AA6C-592289B00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266DC0-4D11-4614-AB90-BB26A1DA0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C313084-5D49-43C5-8690-8B1B5945B0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79388" y="1628775"/>
            <a:ext cx="87852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340768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Изменения, внесенные   постановлением Совета Министров Республики Беларусь и Нацбанка от </a:t>
            </a:r>
            <a:r>
              <a:rPr lang="ru-RU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15.11.2021 № 647/11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постановление Совета Министров Республики Беларусь и Нацбанка от </a:t>
            </a:r>
            <a:r>
              <a:rPr lang="ru-RU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06.07.2011 № 924/16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использовании кассового и иного оборудования при приеме средств платежа»  и  утвержденное данным постановлением Положение № 924/16.</a:t>
            </a:r>
          </a:p>
          <a:p>
            <a:endParaRPr lang="ru-RU" dirty="0"/>
          </a:p>
          <a:p>
            <a:endParaRPr lang="ru-RU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540347" cy="50405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10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66260"/>
              </p:ext>
            </p:extLst>
          </p:nvPr>
        </p:nvGraphicFramePr>
        <p:xfrm>
          <a:off x="323527" y="1844824"/>
          <a:ext cx="8540348" cy="4247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359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887139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318850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558101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689666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На кассовом суммирующем аппарате, в том числе совмещенном с таксометром, билетопечатающей машине с установленным средством контроля налоговых органов, а также на программной кассе кассир в дни использования указанного оборудования выполняет: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возврате покупателю (потребителю) денежных средств, уплаченных за товар (работу, услугу), операцию регистрации факта возврата денежных средств;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На кассовом суммирующем аппарате, в том числе совмещенном с таксометром, билетопечатающей машине с установленным средством контроля налоговых органов, а также на программной кассе кассир в дни использования указанного оборудования выполняет: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возврате покупателю (потребителю) денежных средств, уплаченных за товар (работу, услугу), операцию регистрации факта возврата денежных средств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выдает покупателю (потребителю) сформированный на кассовом оборудовании документ, подтверждающий совершение операции регистрации факта возврата денежных средств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153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18" y="692696"/>
            <a:ext cx="8516982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11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565202"/>
              </p:ext>
            </p:extLst>
          </p:nvPr>
        </p:nvGraphicFramePr>
        <p:xfrm>
          <a:off x="395536" y="1844824"/>
          <a:ext cx="8516982" cy="4150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236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596018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595728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777952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372442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 Юридические лица и индивидуальные предприниматели, осуществляющие продажу товаров в торговом объекте с торговой площадью 650 квадратных метров и более, используют кассовый суммирующий аппарат или программную кассу, обеспечивающие дифференцированный учет данных о товарах.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 Юридические лица и индивидуальные предприниматели, осуществляющие продажу товаров в торговом объекте с торговой площадью 650 квадратных метров и более, используют кассовый суммирующий аппарат или программную кассу,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обеспечивающие дифференцированный учет данных о товарах,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 также формирование в платежном документе помимо иной информации, определенной в требованиях к кассовому суммирующему аппарату или программной кассе, наименования товара.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846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522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516982" cy="100811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12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887090"/>
              </p:ext>
            </p:extLst>
          </p:nvPr>
        </p:nvGraphicFramePr>
        <p:xfrm>
          <a:off x="323528" y="1988840"/>
          <a:ext cx="8588989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913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957330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2021746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35805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738288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4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При согласии покупателя (потребителя) юридическое лицо или индивидуальный предприниматель, использующие кассовый аппарат, формируют и выдают покупателю (потребителю) платежный документ только в электронном виде. Состав сведений и способ выдачи такого платежного документа определяются в требованиях к кассовым аппаратам.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В отношении кассовых аппаратов – с 18.08.2022.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372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18" y="655850"/>
            <a:ext cx="8516982" cy="972949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13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94418"/>
              </p:ext>
            </p:extLst>
          </p:nvPr>
        </p:nvGraphicFramePr>
        <p:xfrm>
          <a:off x="0" y="1700808"/>
          <a:ext cx="9144000" cy="4724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415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912891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439694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53013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194169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 Не допускается использование кассового аппарата в случаях, если:</a:t>
                      </a:r>
                    </a:p>
                    <a:p>
                      <a:pPr algn="just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кассового аппарата с установленным средством контроля налоговых органов, наименование юридического лица или фамилия, собственное имя, отчество (если таковое имеется) индивидуального предпринимателя, использующих его,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 Не допускается использование кассового аппарата в случаях, если:</a:t>
                      </a:r>
                    </a:p>
                    <a:p>
                      <a:pPr algn="just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использования</a:t>
                      </a: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кассового аппарата с установленным средством контроля налоговых органов, наименование юридического лица или фамилия, собственное имя, отчество (если таковое имеется) индивидуального предпринимателя, использующих его,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846907"/>
                  </a:ext>
                </a:extLst>
              </a:tr>
              <a:tr h="1645096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 Не допускается использование программных касс в случаях, если: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программной кассы, наименование юридического лица или фамилия, собственное имя, отчество (если таковое имеется) индивидуального предпринимателя, использующих ее,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 Не допускается использование программных касс в случаях, если: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использования  </a:t>
                      </a: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программной кассы, наименование юридического лица или фамилия, собственное имя, отчество (если таковое имеется) индивидуального предпринимателя, использующих ее,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61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517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16982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14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302917"/>
              </p:ext>
            </p:extLst>
          </p:nvPr>
        </p:nvGraphicFramePr>
        <p:xfrm>
          <a:off x="261864" y="1575071"/>
          <a:ext cx="8650653" cy="4807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651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4545259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476743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53843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4195814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оператора программной кассовой системы, программной кассовой системы и программной кассы на соответствие предъявляемым требованиям проводится комиссией, создаваемой Министерством по налогам и сборам. Состав и порядок работы комиссии по оценке оператора программной кассовой системы, программной кассовой системы и программной кассы на соответствие предъявляемым требованиям определяются Министерством по налогам и</a:t>
                      </a:r>
                      <a:endParaRPr lang="en-US" sz="13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оператора программной кассовой системы, программной кассовой системы и программной кассы на соответствие предъявляемым требованиям, выдача заключения о соответствии оператора программной кассовой системы и (или) программной кассовой системы и (или) программной кассы предъявляемым требованиям, </a:t>
                      </a:r>
                      <a:r>
                        <a:rPr lang="ru-RU" sz="135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отзыв заключения </a:t>
                      </a: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соответствии оператора программной кассовой системы и (или) программной кассовой системы и (или) программной кассы предъявляемым требованиям в случае несоответствия оператора программной кассовой системы и (или) программной кассовой системы и (или) программной кассы предъявляемым требованиям осуществляются комиссией, создаваемой Министерством по налогам и сборам. Состав и порядок работы указанной комиссии определяются Министерством по налогам и сборам.</a:t>
                      </a:r>
                      <a:endParaRPr lang="en-US" sz="13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350" b="1" dirty="0">
                          <a:latin typeface="Times New Roman" pitchFamily="18" charset="0"/>
                          <a:cs typeface="Times New Roman" pitchFamily="18" charset="0"/>
                        </a:rPr>
                        <a:t>С 18.07.2022</a:t>
                      </a:r>
                      <a:endParaRPr lang="en-US" sz="13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3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826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93634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вносимые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15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073129"/>
              </p:ext>
            </p:extLst>
          </p:nvPr>
        </p:nvGraphicFramePr>
        <p:xfrm>
          <a:off x="261865" y="1772816"/>
          <a:ext cx="8650653" cy="3207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984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676221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34761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658442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 Не допускается использование программных касс в случаях, если: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заключение о соответствии оператора программной кассовой системы и (или) программной кассовой системы и (или) программной кассы предъявляемым требованиям отозвано.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18.07.2022 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648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8" y="548680"/>
            <a:ext cx="8516982" cy="108012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059000"/>
              </p:ext>
            </p:extLst>
          </p:nvPr>
        </p:nvGraphicFramePr>
        <p:xfrm>
          <a:off x="251520" y="1700808"/>
          <a:ext cx="8496942" cy="4484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7507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068930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790505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31057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076341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согласии покупателя (потребителя) юридическое лицо или индивидуальный предприниматель, использующие программную кассу, формируют и выдают покупателю (потребителю) платежный документ в электронном виде. Способ выдачи такого платежного документа определяется оператором программной кассовой системы.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согласии покупателя (потребителя) юридическое лицо или индивидуальный предприниматель, использующие программную кассу, формируют и выдают покупателю (потребителю) платежный документ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только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электронном виде. Способ выдачи такого платежного документа определяется оператором программной кассовой системы.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18.05.2022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6209683"/>
                  </a:ext>
                </a:extLst>
              </a:tr>
              <a:tr h="974345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35.4.</a:t>
                      </a:r>
                      <a:r>
                        <a:rPr lang="ru-RU" sz="1400" dirty="0"/>
                        <a:t> 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осуществления розничной торговли продовольственными товарами, в том числе сельскохозяйственной продукцией, на ярмарках, торговых местах;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исключить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18.05.2022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60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640960" cy="108012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577823"/>
              </p:ext>
            </p:extLst>
          </p:nvPr>
        </p:nvGraphicFramePr>
        <p:xfrm>
          <a:off x="261865" y="1772816"/>
          <a:ext cx="8496942" cy="4394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999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620438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790505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469104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Новая редакция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92338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2.8.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юридические лица и индивидуальные предприниматели обязаны установить и использовать платежные терминалы*,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обеспечивающие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 том числе прием к оплате банковских платежных карточек международных платежных систем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 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внутренней платежной системы «БЕЛКАРТ», эмиссию которых осуществляют банки Республики Беларусь, за исключением случаев, установленных в подпункте 2.9 настоящего пункта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2.8. юридические лица и индивидуальные предприниматели, реализующие товары, выполняющие работы, оказывающие услуги в объектах и (или) при осуществлении видов деятельности согласно приложению 1, обязаны установить и использовать платежные терминалы*,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обеспечить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том числе прием к оплате банковских платежных карточек внутренней платежной системы ”БЕЛКАРТ“, международных платежных систем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эмиссию которых осуществляют банки Республики Беларусь, за исключением случаев, установленных в подпункте 2.9, части второй подпункта 2.10 и подпункте 2.11 настоящего пункта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 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91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93634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6090"/>
              </p:ext>
            </p:extLst>
          </p:nvPr>
        </p:nvGraphicFramePr>
        <p:xfrm>
          <a:off x="390838" y="2060848"/>
          <a:ext cx="8496942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18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507468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43771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69172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количество используемых в объектах и (или) при осуществлении видов деятельности согласно приложению 1 платежных терминалов должно соответствовать количеству единиц кассового оборудования, игорных заведений, за исключением случаев, установленных в части второй настоящего подпункта.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количество используемых в объектах и (или) при осуществлении видов деятельности согласно приложению 1 платежных терминалов должно соответствовать количеству единиц кассового оборудования, игорных заведений, за исключением случаев, установленных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частях второй  и третьей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настоящего подпункта.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46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1224374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111369"/>
              </p:ext>
            </p:extLst>
          </p:nvPr>
        </p:nvGraphicFramePr>
        <p:xfrm>
          <a:off x="390838" y="2074077"/>
          <a:ext cx="8496942" cy="3529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954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795500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51505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198615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</a:t>
                      </a:r>
                      <a:r>
                        <a:rPr lang="ru-RU" sz="1400" strike="noStrike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b="1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</a:t>
                      </a:r>
                      <a:r>
                        <a:rPr lang="ru-RU" sz="1800" strike="noStrike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b="1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Разрешается использование одного платежного терминала при осуществлении одной организацией потребительской кооперации розничной торговли в нескольких торговых объектах, расположенных на площадях одного здания.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этом такой организацией должна быть обеспечена возможность доставки платежного терминала к держателю банковской платежной карточки непосредственно в торговый объект, где производится оплата товара при использовании банковской платежной карточки.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18.11.2021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158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33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100835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772861"/>
              </p:ext>
            </p:extLst>
          </p:nvPr>
        </p:nvGraphicFramePr>
        <p:xfrm>
          <a:off x="261865" y="2060222"/>
          <a:ext cx="8496942" cy="354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847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594519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60542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70757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2.10.</a:t>
                      </a: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2.10.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Юридические лица и индивидуальные предприниматели, реализующие товары, выполняющие работы, оказывающие услуги в объектах и (или) при осуществлении видов деятельности согласно приложению 1</a:t>
                      </a:r>
                      <a:r>
                        <a:rPr lang="ru-RU" sz="14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вправе для обеспечения расчетов в безналичной форме предоставлять услугу инициирования платежа с использованием QR-кодов и (или) мобильных приложений, позволяющих в соответствии с требованиями банковского законодательства сформировать платежные инструкции, без установки и использования платежного терминала.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2175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01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44974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299467"/>
              </p:ext>
            </p:extLst>
          </p:nvPr>
        </p:nvGraphicFramePr>
        <p:xfrm>
          <a:off x="251520" y="1835810"/>
          <a:ext cx="8496942" cy="4421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07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522511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47027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62782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объектов (видов деятельности), в которых (при осуществлении которых) юридические лица и индивидуальные предприниматели вправе для обеспечения расчетов в безналичной форме предоставлять услугу инициирования платежа только с использованием QR-кодов и (или) мобильных приложений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1. Розничная торговля новыми и подержанными автомобильными транспортными средствами, мотоциклами.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Розничная торговля мехами и меховыми изделиями.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Розничная торговля предметами антиквариата.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Развозная торговля.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Услуги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агроэкотуризма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Услуги ксерокопирования и сканирования.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Аренда легковых и грузовых автомобилей без водителя.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Деятельность хостелов (молодежных гостиниц).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 Услуги по доставке продукции общественного питания.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017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864334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566868"/>
              </p:ext>
            </p:extLst>
          </p:nvPr>
        </p:nvGraphicFramePr>
        <p:xfrm>
          <a:off x="390838" y="1772816"/>
          <a:ext cx="8496942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871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882551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65813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590342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2.11.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2.11.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Индивидуальные предприниматели, юридические лица, относящиеся к субъектам малого предпринимательства*, организации потребительской кооперации при выполнении требования об установке и использовании платежных терминалов, предусмотренного в подпункте 2.8 настоящего пункта, вправе установить и использовать платежные терминалы, обеспечивающие прием к оплате только бесконтактных банковских платежных карточек, в том числе внутренней платежной системы ”БЕЛКАРТ“, международных платежных систем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  эмиссию которых осуществляют банки Республики Беларусь, с регистрацией операций при использовании указанных банковских платежных карточек по технологии радиочастотной идентификации.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74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786" y="908720"/>
            <a:ext cx="8516982" cy="100811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924656"/>
              </p:ext>
            </p:extLst>
          </p:nvPr>
        </p:nvGraphicFramePr>
        <p:xfrm>
          <a:off x="395535" y="2204864"/>
          <a:ext cx="8568953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9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6195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2836816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объектов (видов деятельности), в которых (при осуществлении которых) юридические лица и индивидуальные предприниматели обязаны установить и использовать платежные терминалы</a:t>
                      </a:r>
                    </a:p>
                    <a:p>
                      <a:pPr marL="0" indent="0" algn="just">
                        <a:lnSpc>
                          <a:spcPts val="1300"/>
                        </a:lnSpc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 Розничная торговля по образцам без (вне) торговых объектов (за исключением розничной торговли, при осуществлении которой оплата товаров производится только в безналичной форме).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объектов (видов деятельности), в которых (при осуществлении которых) юридические лица и индивидуальные предприниматели обязаны установить и использовать платежные терминалы</a:t>
                      </a:r>
                    </a:p>
                    <a:p>
                      <a:pPr marL="0" indent="0" algn="just">
                        <a:lnSpc>
                          <a:spcPts val="1300"/>
                        </a:lnSpc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18. 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Дистанционная торговля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 исключением розничной торговли, при осуществлении которой оплата товаров производится только в безналичной форме).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48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16982" cy="104435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9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930450"/>
              </p:ext>
            </p:extLst>
          </p:nvPr>
        </p:nvGraphicFramePr>
        <p:xfrm>
          <a:off x="251844" y="1947987"/>
          <a:ext cx="8516983" cy="4006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576">
                  <a:extLst>
                    <a:ext uri="{9D8B030D-6E8A-4147-A177-3AD203B41FA5}">
                      <a16:colId xmlns:a16="http://schemas.microsoft.com/office/drawing/2014/main" xmlns="" val="79165252"/>
                    </a:ext>
                  </a:extLst>
                </a:gridCol>
                <a:gridCol w="3212344">
                  <a:extLst>
                    <a:ext uri="{9D8B030D-6E8A-4147-A177-3AD203B41FA5}">
                      <a16:colId xmlns:a16="http://schemas.microsoft.com/office/drawing/2014/main" xmlns="" val="916899488"/>
                    </a:ext>
                  </a:extLst>
                </a:gridCol>
                <a:gridCol w="1564063">
                  <a:extLst>
                    <a:ext uri="{9D8B030D-6E8A-4147-A177-3AD203B41FA5}">
                      <a16:colId xmlns:a16="http://schemas.microsoft.com/office/drawing/2014/main" xmlns="" val="773069217"/>
                    </a:ext>
                  </a:extLst>
                </a:gridCol>
              </a:tblGrid>
              <a:tr h="75095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89946"/>
                  </a:ext>
                </a:extLst>
              </a:tr>
              <a:tr h="325542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 Использование кассового аппарата осуществляется в соответствии с эксплуатационной документацией, которая должна находиться в месте установки кассового аппарата.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Требование, указанное в части первой настоящего пункта, не распространяется на кассовые аппараты: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используемые при осуществлении торговли по образцам с доставкой товаров на дом или в иное оговоренное место.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 Использование кассового аппарата осуществляется в соответствии с эксплуатационной документацией, которая должна находиться в месте установки кассового аппарата.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Требование, указанное в части первой настоящего пункта, не распространяется на кассовые аппараты: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используемые при осуществлении 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дистанционной торговли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доставкой товаров на дом или в иное оговоренное место.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846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768173"/>
      </p:ext>
    </p:extLst>
  </p:cSld>
  <p:clrMapOvr>
    <a:masterClrMapping/>
  </p:clrMapOvr>
</p:sld>
</file>

<file path=ppt/theme/theme1.xml><?xml version="1.0" encoding="utf-8"?>
<a:theme xmlns:a="http://schemas.openxmlformats.org/drawingml/2006/main" name="Подложк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Подложка1</Template>
  <TotalTime>4387</TotalTime>
  <Words>1305</Words>
  <Application>Microsoft Office PowerPoint</Application>
  <PresentationFormat>Экран (4:3)</PresentationFormat>
  <Paragraphs>204</Paragraphs>
  <Slides>16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Подложка1</vt:lpstr>
      <vt:lpstr>Презентация PowerPoint</vt:lpstr>
      <vt:lpstr>Изменения, внесенные постановлением Совета Министров Республики Беларусь и Нацбанка от 15.11.2021 № 647/11, в постановление от 06.07.2011 № 924/16 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вносимые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Положение № 924/16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o.tarakanova</dc:creator>
  <cp:lastModifiedBy>Гапанович Татьяна Алексанровна</cp:lastModifiedBy>
  <cp:revision>377</cp:revision>
  <dcterms:created xsi:type="dcterms:W3CDTF">2019-04-03T14:45:42Z</dcterms:created>
  <dcterms:modified xsi:type="dcterms:W3CDTF">2022-01-04T13:57:46Z</dcterms:modified>
</cp:coreProperties>
</file>